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3"/>
  </p:notesMasterIdLst>
  <p:sldIdLst>
    <p:sldId id="256" r:id="rId3"/>
    <p:sldId id="257" r:id="rId4"/>
    <p:sldId id="261" r:id="rId5"/>
    <p:sldId id="259" r:id="rId6"/>
    <p:sldId id="258" r:id="rId7"/>
    <p:sldId id="271" r:id="rId8"/>
    <p:sldId id="260" r:id="rId9"/>
    <p:sldId id="274" r:id="rId10"/>
    <p:sldId id="262" r:id="rId11"/>
    <p:sldId id="266" r:id="rId12"/>
    <p:sldId id="265" r:id="rId13"/>
    <p:sldId id="275" r:id="rId14"/>
    <p:sldId id="268" r:id="rId15"/>
    <p:sldId id="269" r:id="rId16"/>
    <p:sldId id="270" r:id="rId17"/>
    <p:sldId id="277" r:id="rId18"/>
    <p:sldId id="267" r:id="rId19"/>
    <p:sldId id="272" r:id="rId20"/>
    <p:sldId id="273" r:id="rId21"/>
    <p:sldId id="276"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E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94712" autoAdjust="0"/>
  </p:normalViewPr>
  <p:slideViewPr>
    <p:cSldViewPr>
      <p:cViewPr varScale="1">
        <p:scale>
          <a:sx n="70" d="100"/>
          <a:sy n="70" d="100"/>
        </p:scale>
        <p:origin x="136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1D731-AD0C-4A3C-9DE6-76C712D9E0AD}" type="datetimeFigureOut">
              <a:rPr lang="en-US" smtClean="0"/>
              <a:t>8/7/2017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3485C-EC24-4893-90CB-771EF3C0893D}" type="slidenum">
              <a:rPr lang="en-US" smtClean="0"/>
              <a:t>‹#›</a:t>
            </a:fld>
            <a:endParaRPr lang="en-US"/>
          </a:p>
        </p:txBody>
      </p:sp>
    </p:spTree>
    <p:extLst>
      <p:ext uri="{BB962C8B-B14F-4D97-AF65-F5344CB8AC3E}">
        <p14:creationId xmlns:p14="http://schemas.microsoft.com/office/powerpoint/2010/main" val="1899886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3485C-EC24-4893-90CB-771EF3C0893D}" type="slidenum">
              <a:rPr lang="en-US" smtClean="0"/>
              <a:t>18</a:t>
            </a:fld>
            <a:endParaRPr lang="en-US"/>
          </a:p>
        </p:txBody>
      </p:sp>
    </p:spTree>
    <p:extLst>
      <p:ext uri="{BB962C8B-B14F-4D97-AF65-F5344CB8AC3E}">
        <p14:creationId xmlns:p14="http://schemas.microsoft.com/office/powerpoint/2010/main" val="3685460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066800"/>
            <a:ext cx="6934200" cy="1143000"/>
          </a:xfrm>
          <a:effectLst/>
        </p:spPr>
        <p:txBody>
          <a:bodyPr/>
          <a:lstStyle>
            <a:lvl1pPr>
              <a:defRPr b="0">
                <a:effectLst>
                  <a:outerShdw blurRad="38100" dist="38100" dir="2700000" algn="tl">
                    <a:srgbClr val="000000">
                      <a:alpha val="43137"/>
                    </a:srgbClr>
                  </a:outerShdw>
                </a:effectLst>
              </a:defRPr>
            </a:lvl1pPr>
          </a:lstStyle>
          <a:p>
            <a:pPr lvl="0"/>
            <a:r>
              <a:rPr lang="en-US" noProof="0" smtClean="0"/>
              <a:t>Click to edit Master title style</a:t>
            </a:r>
            <a:endParaRPr lang="en-US" noProof="0" dirty="0" smtClean="0"/>
          </a:p>
        </p:txBody>
      </p:sp>
      <p:sp>
        <p:nvSpPr>
          <p:cNvPr id="2051" name="Rectangle 3"/>
          <p:cNvSpPr>
            <a:spLocks noGrp="1" noChangeArrowheads="1"/>
          </p:cNvSpPr>
          <p:nvPr>
            <p:ph type="subTitle" idx="1"/>
          </p:nvPr>
        </p:nvSpPr>
        <p:spPr>
          <a:xfrm>
            <a:off x="609600" y="2438400"/>
            <a:ext cx="6400800" cy="1295400"/>
          </a:xfrm>
          <a:effectLst/>
        </p:spPr>
        <p:txBody>
          <a:bodyPr/>
          <a:lstStyle>
            <a:lvl1pPr marL="0" indent="0" algn="ctr">
              <a:buFontTx/>
              <a:buNone/>
              <a:defRPr b="1">
                <a:effectLst>
                  <a:outerShdw blurRad="38100" dist="38100" dir="2700000" algn="tl">
                    <a:srgbClr val="000000">
                      <a:alpha val="43137"/>
                    </a:srgbClr>
                  </a:outerShdw>
                </a:effectLst>
              </a:defRPr>
            </a:lvl1pPr>
          </a:lstStyle>
          <a:p>
            <a:pPr lvl="0"/>
            <a:r>
              <a:rPr lang="en-US" noProof="0" smtClean="0"/>
              <a:t>Click to edit Master subtitle style</a:t>
            </a:r>
            <a:endParaRPr lang="en-US" noProof="0" dirty="0" smtClean="0"/>
          </a:p>
        </p:txBody>
      </p:sp>
      <p:sp>
        <p:nvSpPr>
          <p:cNvPr id="2052" name="Rectangle 4"/>
          <p:cNvSpPr>
            <a:spLocks noGrp="1" noChangeArrowheads="1"/>
          </p:cNvSpPr>
          <p:nvPr>
            <p:ph type="dt" sz="half" idx="2"/>
          </p:nvPr>
        </p:nvSpPr>
        <p:spPr/>
        <p:txBody>
          <a:bodyPr/>
          <a:lstStyle>
            <a:lvl1pPr>
              <a:defRPr/>
            </a:lvl1pPr>
          </a:lstStyle>
          <a:p>
            <a:endParaRPr lang="en-US" dirty="0"/>
          </a:p>
        </p:txBody>
      </p:sp>
      <p:sp>
        <p:nvSpPr>
          <p:cNvPr id="2053" name="Rectangle 5"/>
          <p:cNvSpPr>
            <a:spLocks noGrp="1" noChangeArrowheads="1"/>
          </p:cNvSpPr>
          <p:nvPr>
            <p:ph type="ftr" sz="quarter" idx="3"/>
          </p:nvPr>
        </p:nvSpPr>
        <p:spPr/>
        <p:txBody>
          <a:bodyPr/>
          <a:lstStyle>
            <a:lvl1pPr>
              <a:defRPr/>
            </a:lvl1pPr>
          </a:lstStyle>
          <a:p>
            <a:endParaRPr lang="en-US" dirty="0"/>
          </a:p>
        </p:txBody>
      </p:sp>
      <p:sp>
        <p:nvSpPr>
          <p:cNvPr id="2054" name="Rectangle 6"/>
          <p:cNvSpPr>
            <a:spLocks noGrp="1" noChangeArrowheads="1"/>
          </p:cNvSpPr>
          <p:nvPr>
            <p:ph type="sldNum" sz="quarter" idx="4"/>
          </p:nvPr>
        </p:nvSpPr>
        <p:spPr/>
        <p:txBody>
          <a:bodyPr/>
          <a:lstStyle>
            <a:lvl1pPr>
              <a:defRPr/>
            </a:lvl1pPr>
          </a:lstStyle>
          <a:p>
            <a:fld id="{AAC1F3A5-6328-4FB2-B3AA-3E75E4A27087}" type="slidenum">
              <a:rPr lang="en-US"/>
              <a:pPr/>
              <a:t>‹#›</a:t>
            </a:fld>
            <a:endParaRPr lang="en-US" dirty="0"/>
          </a:p>
        </p:txBody>
      </p:sp>
      <p:pic>
        <p:nvPicPr>
          <p:cNvPr id="2058" name="Picture 10"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F538D47-1DE6-4025-B5E8-37EAC36F8DD2}" type="slidenum">
              <a:rPr lang="en-US"/>
              <a:pPr/>
              <a:t>‹#›</a:t>
            </a:fld>
            <a:endParaRPr lang="en-US" dirty="0"/>
          </a:p>
        </p:txBody>
      </p:sp>
    </p:spTree>
    <p:extLst>
      <p:ext uri="{BB962C8B-B14F-4D97-AF65-F5344CB8AC3E}">
        <p14:creationId xmlns:p14="http://schemas.microsoft.com/office/powerpoint/2010/main" val="182679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28E6FC9-29BD-43D4-BEFA-BD4B84EAB2FB}" type="slidenum">
              <a:rPr lang="en-US"/>
              <a:pPr/>
              <a:t>‹#›</a:t>
            </a:fld>
            <a:endParaRPr lang="en-US" dirty="0"/>
          </a:p>
        </p:txBody>
      </p:sp>
    </p:spTree>
    <p:extLst>
      <p:ext uri="{BB962C8B-B14F-4D97-AF65-F5344CB8AC3E}">
        <p14:creationId xmlns:p14="http://schemas.microsoft.com/office/powerpoint/2010/main" val="3969485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7879D6A-A49E-401E-B625-4666FF2EA3F3}" type="slidenum">
              <a:rPr lang="en-US"/>
              <a:pPr/>
              <a:t>‹#›</a:t>
            </a:fld>
            <a:endParaRPr lang="en-US" dirty="0"/>
          </a:p>
        </p:txBody>
      </p:sp>
    </p:spTree>
    <p:extLst>
      <p:ext uri="{BB962C8B-B14F-4D97-AF65-F5344CB8AC3E}">
        <p14:creationId xmlns:p14="http://schemas.microsoft.com/office/powerpoint/2010/main" val="4056859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6B6CE24-4802-4D54-95B4-BA344B65EA85}" type="slidenum">
              <a:rPr lang="en-US"/>
              <a:pPr/>
              <a:t>‹#›</a:t>
            </a:fld>
            <a:endParaRPr lang="en-US" dirty="0"/>
          </a:p>
        </p:txBody>
      </p:sp>
    </p:spTree>
    <p:extLst>
      <p:ext uri="{BB962C8B-B14F-4D97-AF65-F5344CB8AC3E}">
        <p14:creationId xmlns:p14="http://schemas.microsoft.com/office/powerpoint/2010/main" val="113312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A110DBC1-E759-4966-8107-C4FA0C63EC49}" type="slidenum">
              <a:rPr lang="en-US"/>
              <a:pPr/>
              <a:t>‹#›</a:t>
            </a:fld>
            <a:endParaRPr lang="en-US" dirty="0"/>
          </a:p>
        </p:txBody>
      </p:sp>
    </p:spTree>
    <p:extLst>
      <p:ext uri="{BB962C8B-B14F-4D97-AF65-F5344CB8AC3E}">
        <p14:creationId xmlns:p14="http://schemas.microsoft.com/office/powerpoint/2010/main" val="21006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237E1477-A04E-4867-BCD2-FFC1258259CF}" type="slidenum">
              <a:rPr lang="en-US"/>
              <a:pPr/>
              <a:t>‹#›</a:t>
            </a:fld>
            <a:endParaRPr lang="en-US" dirty="0"/>
          </a:p>
        </p:txBody>
      </p:sp>
    </p:spTree>
    <p:extLst>
      <p:ext uri="{BB962C8B-B14F-4D97-AF65-F5344CB8AC3E}">
        <p14:creationId xmlns:p14="http://schemas.microsoft.com/office/powerpoint/2010/main" val="3616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2A0436A-392B-4C7E-94FD-D88168581C31}" type="slidenum">
              <a:rPr lang="en-US"/>
              <a:pPr/>
              <a:t>‹#›</a:t>
            </a:fld>
            <a:endParaRPr lang="en-US" dirty="0"/>
          </a:p>
        </p:txBody>
      </p:sp>
    </p:spTree>
    <p:extLst>
      <p:ext uri="{BB962C8B-B14F-4D97-AF65-F5344CB8AC3E}">
        <p14:creationId xmlns:p14="http://schemas.microsoft.com/office/powerpoint/2010/main" val="3885491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FB0F960D-7E0F-4A16-8181-649AAE80A3EC}" type="slidenum">
              <a:rPr lang="en-US"/>
              <a:pPr/>
              <a:t>‹#›</a:t>
            </a:fld>
            <a:endParaRPr lang="en-US" dirty="0"/>
          </a:p>
        </p:txBody>
      </p:sp>
    </p:spTree>
    <p:extLst>
      <p:ext uri="{BB962C8B-B14F-4D97-AF65-F5344CB8AC3E}">
        <p14:creationId xmlns:p14="http://schemas.microsoft.com/office/powerpoint/2010/main" val="190861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75214007-DB48-4964-A027-83B2317A78A8}" type="slidenum">
              <a:rPr lang="en-US"/>
              <a:pPr/>
              <a:t>‹#›</a:t>
            </a:fld>
            <a:endParaRPr lang="en-US" dirty="0"/>
          </a:p>
        </p:txBody>
      </p:sp>
    </p:spTree>
    <p:extLst>
      <p:ext uri="{BB962C8B-B14F-4D97-AF65-F5344CB8AC3E}">
        <p14:creationId xmlns:p14="http://schemas.microsoft.com/office/powerpoint/2010/main" val="1131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10F591E4-4E99-4491-AC09-2C216BD35079}" type="slidenum">
              <a:rPr lang="en-US"/>
              <a:pPr/>
              <a:t>‹#›</a:t>
            </a:fld>
            <a:endParaRPr lang="en-US" dirty="0"/>
          </a:p>
        </p:txBody>
      </p:sp>
    </p:spTree>
    <p:extLst>
      <p:ext uri="{BB962C8B-B14F-4D97-AF65-F5344CB8AC3E}">
        <p14:creationId xmlns:p14="http://schemas.microsoft.com/office/powerpoint/2010/main" val="242716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9B828C93-AB5E-45D6-9584-70B4815E109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Verdana" pitchFamily="34" charset="0"/>
        </a:defRPr>
      </a:lvl2pPr>
      <a:lvl3pPr algn="ctr" rtl="0" eaLnBrk="1" fontAlgn="base" hangingPunct="1">
        <a:spcBef>
          <a:spcPct val="0"/>
        </a:spcBef>
        <a:spcAft>
          <a:spcPct val="0"/>
        </a:spcAft>
        <a:defRPr sz="4000" b="1">
          <a:solidFill>
            <a:schemeClr val="tx2"/>
          </a:solidFill>
          <a:latin typeface="Verdana" pitchFamily="34" charset="0"/>
        </a:defRPr>
      </a:lvl3pPr>
      <a:lvl4pPr algn="ctr" rtl="0" eaLnBrk="1" fontAlgn="base" hangingPunct="1">
        <a:spcBef>
          <a:spcPct val="0"/>
        </a:spcBef>
        <a:spcAft>
          <a:spcPct val="0"/>
        </a:spcAft>
        <a:defRPr sz="4000" b="1">
          <a:solidFill>
            <a:schemeClr val="tx2"/>
          </a:solidFill>
          <a:latin typeface="Verdana" pitchFamily="34" charset="0"/>
        </a:defRPr>
      </a:lvl4pPr>
      <a:lvl5pPr algn="ctr" rtl="0" eaLnBrk="1" fontAlgn="base" hangingPunct="1">
        <a:spcBef>
          <a:spcPct val="0"/>
        </a:spcBef>
        <a:spcAft>
          <a:spcPct val="0"/>
        </a:spcAft>
        <a:defRPr sz="4000" b="1">
          <a:solidFill>
            <a:schemeClr val="tx2"/>
          </a:solidFill>
          <a:latin typeface="Verdana" pitchFamily="34" charset="0"/>
        </a:defRPr>
      </a:lvl5pPr>
      <a:lvl6pPr marL="457200" algn="ctr" rtl="0" eaLnBrk="1" fontAlgn="base" hangingPunct="1">
        <a:spcBef>
          <a:spcPct val="0"/>
        </a:spcBef>
        <a:spcAft>
          <a:spcPct val="0"/>
        </a:spcAft>
        <a:defRPr sz="4000" b="1">
          <a:solidFill>
            <a:schemeClr val="tx2"/>
          </a:solidFill>
          <a:latin typeface="Verdana" pitchFamily="34" charset="0"/>
        </a:defRPr>
      </a:lvl6pPr>
      <a:lvl7pPr marL="914400" algn="ctr" rtl="0" eaLnBrk="1" fontAlgn="base" hangingPunct="1">
        <a:spcBef>
          <a:spcPct val="0"/>
        </a:spcBef>
        <a:spcAft>
          <a:spcPct val="0"/>
        </a:spcAft>
        <a:defRPr sz="4000" b="1">
          <a:solidFill>
            <a:schemeClr val="tx2"/>
          </a:solidFill>
          <a:latin typeface="Verdana" pitchFamily="34" charset="0"/>
        </a:defRPr>
      </a:lvl7pPr>
      <a:lvl8pPr marL="1371600" algn="ctr" rtl="0" eaLnBrk="1" fontAlgn="base" hangingPunct="1">
        <a:spcBef>
          <a:spcPct val="0"/>
        </a:spcBef>
        <a:spcAft>
          <a:spcPct val="0"/>
        </a:spcAft>
        <a:defRPr sz="4000" b="1">
          <a:solidFill>
            <a:schemeClr val="tx2"/>
          </a:solidFill>
          <a:latin typeface="Verdana" pitchFamily="34" charset="0"/>
        </a:defRPr>
      </a:lvl8pPr>
      <a:lvl9pPr marL="1828800" algn="ctr" rtl="0" eaLnBrk="1" fontAlgn="base" hangingPunct="1">
        <a:spcBef>
          <a:spcPct val="0"/>
        </a:spcBef>
        <a:spcAft>
          <a:spcPct val="0"/>
        </a:spcAft>
        <a:defRPr sz="4000" b="1">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010400" cy="1143000"/>
          </a:xfrm>
        </p:spPr>
        <p:txBody>
          <a:bodyPr/>
          <a:lstStyle/>
          <a:p>
            <a:r>
              <a:rPr lang="en-US" sz="4800" dirty="0" smtClean="0">
                <a:latin typeface="Times New Roman" panose="02020603050405020304" pitchFamily="18" charset="0"/>
                <a:cs typeface="Times New Roman" panose="02020603050405020304" pitchFamily="18" charset="0"/>
              </a:rPr>
              <a:t>Moving </a:t>
            </a:r>
            <a:r>
              <a:rPr lang="en-US" sz="4800" dirty="0" smtClean="0">
                <a:latin typeface="Times New Roman" panose="02020603050405020304" pitchFamily="18" charset="0"/>
                <a:cs typeface="Times New Roman" panose="02020603050405020304" pitchFamily="18" charset="0"/>
              </a:rPr>
              <a:t>Toward </a:t>
            </a:r>
            <a:r>
              <a:rPr lang="en-US" sz="4800" dirty="0" smtClean="0">
                <a:latin typeface="Times New Roman" panose="02020603050405020304" pitchFamily="18" charset="0"/>
                <a:cs typeface="Times New Roman" panose="02020603050405020304" pitchFamily="18" charset="0"/>
              </a:rPr>
              <a:t>Organic</a:t>
            </a:r>
            <a:endParaRPr lang="en-US" sz="4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b="0" dirty="0" smtClean="0">
                <a:latin typeface="Times New Roman" panose="02020603050405020304" pitchFamily="18" charset="0"/>
                <a:cs typeface="Times New Roman" panose="02020603050405020304" pitchFamily="18" charset="0"/>
              </a:rPr>
              <a:t> </a:t>
            </a:r>
            <a:endParaRPr lang="en-US" b="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76279" y="2439769"/>
            <a:ext cx="5347682" cy="830997"/>
          </a:xfrm>
          <a:prstGeom prst="rect">
            <a:avLst/>
          </a:prstGeom>
          <a:noFill/>
        </p:spPr>
        <p:txBody>
          <a:bodyPr wrap="none" rtlCol="0">
            <a:spAutoFit/>
          </a:bodyPr>
          <a:lstStyle/>
          <a:p>
            <a:r>
              <a:rPr lang="en-US" dirty="0"/>
              <a:t>	</a:t>
            </a:r>
            <a:r>
              <a:rPr lang="en-US" sz="2400" dirty="0" smtClean="0">
                <a:latin typeface="Times New Roman" panose="02020603050405020304" pitchFamily="18" charset="0"/>
                <a:cs typeface="Times New Roman" panose="02020603050405020304" pitchFamily="18" charset="0"/>
              </a:rPr>
              <a:t>Prepared by Lindsay Williams</a:t>
            </a:r>
          </a:p>
          <a:p>
            <a:r>
              <a:rPr lang="en-US" sz="2400" dirty="0" smtClean="0">
                <a:latin typeface="Times New Roman" panose="02020603050405020304" pitchFamily="18" charset="0"/>
                <a:cs typeface="Times New Roman" panose="02020603050405020304" pitchFamily="18" charset="0"/>
              </a:rPr>
              <a:t>CSA Farm Manager, Farm to Table Guam</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3270766"/>
            <a:ext cx="1809750" cy="18097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390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7772400" cy="1143000"/>
          </a:xfrm>
        </p:spPr>
        <p:txBody>
          <a:bodyPr/>
          <a:lstStyle/>
          <a:p>
            <a:endParaRPr lang="en-US" dirty="0"/>
          </a:p>
        </p:txBody>
      </p:sp>
      <p:pic>
        <p:nvPicPr>
          <p:cNvPr id="6"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745037" y="3200400"/>
            <a:ext cx="3840480" cy="2937526"/>
          </a:xfrm>
        </p:spPr>
      </p:pic>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724400" y="533399"/>
            <a:ext cx="3864635" cy="2560320"/>
          </a:xfrm>
        </p:spPr>
      </p:pic>
      <p:sp>
        <p:nvSpPr>
          <p:cNvPr id="7" name="TextBox 6"/>
          <p:cNvSpPr txBox="1"/>
          <p:nvPr/>
        </p:nvSpPr>
        <p:spPr>
          <a:xfrm>
            <a:off x="584200" y="513080"/>
            <a:ext cx="3886200" cy="6463308"/>
          </a:xfrm>
          <a:prstGeom prst="rect">
            <a:avLst/>
          </a:prstGeom>
          <a:noFill/>
        </p:spPr>
        <p:txBody>
          <a:bodyPr wrap="square" rtlCol="0">
            <a:spAutoFit/>
          </a:bodyPr>
          <a:lstStyle/>
          <a:p>
            <a:r>
              <a:rPr lang="en-US" sz="2800" b="1" kern="0" dirty="0">
                <a:solidFill>
                  <a:srgbClr val="000000"/>
                </a:solidFill>
                <a:latin typeface="Times New Roman" panose="02020603050405020304" pitchFamily="18" charset="0"/>
                <a:ea typeface="+mj-ea"/>
                <a:cs typeface="Times New Roman" panose="02020603050405020304" pitchFamily="18" charset="0"/>
              </a:rPr>
              <a:t> </a:t>
            </a:r>
            <a:r>
              <a:rPr lang="en-US" sz="2800" b="1" kern="0" dirty="0" smtClean="0">
                <a:solidFill>
                  <a:srgbClr val="000000"/>
                </a:solidFill>
                <a:latin typeface="Times New Roman" panose="02020603050405020304" pitchFamily="18" charset="0"/>
                <a:ea typeface="+mj-ea"/>
                <a:cs typeface="Times New Roman" panose="02020603050405020304" pitchFamily="18" charset="0"/>
              </a:rPr>
              <a:t>    Multiple </a:t>
            </a:r>
            <a:r>
              <a:rPr lang="en-US" sz="2800" b="1" kern="0" dirty="0">
                <a:solidFill>
                  <a:srgbClr val="000000"/>
                </a:solidFill>
                <a:latin typeface="Times New Roman" panose="02020603050405020304" pitchFamily="18" charset="0"/>
                <a:ea typeface="+mj-ea"/>
                <a:cs typeface="Times New Roman" panose="02020603050405020304" pitchFamily="18" charset="0"/>
              </a:rPr>
              <a:t>Organic</a:t>
            </a:r>
            <a:br>
              <a:rPr lang="en-US" sz="2800" b="1" kern="0" dirty="0">
                <a:solidFill>
                  <a:srgbClr val="000000"/>
                </a:solidFill>
                <a:latin typeface="Times New Roman" panose="02020603050405020304" pitchFamily="18" charset="0"/>
                <a:ea typeface="+mj-ea"/>
                <a:cs typeface="Times New Roman" panose="02020603050405020304" pitchFamily="18" charset="0"/>
              </a:rPr>
            </a:br>
            <a:r>
              <a:rPr lang="en-US" sz="2800" b="1" kern="0" dirty="0">
                <a:solidFill>
                  <a:srgbClr val="000000"/>
                </a:solidFill>
                <a:latin typeface="Times New Roman" panose="02020603050405020304" pitchFamily="18" charset="0"/>
                <a:ea typeface="+mj-ea"/>
                <a:cs typeface="Times New Roman" panose="02020603050405020304" pitchFamily="18" charset="0"/>
              </a:rPr>
              <a:t>     </a:t>
            </a:r>
            <a:r>
              <a:rPr lang="en-US" sz="2800" b="1" kern="0" dirty="0" smtClean="0">
                <a:solidFill>
                  <a:srgbClr val="000000"/>
                </a:solidFill>
                <a:latin typeface="Times New Roman" panose="02020603050405020304" pitchFamily="18" charset="0"/>
                <a:ea typeface="+mj-ea"/>
                <a:cs typeface="Times New Roman" panose="02020603050405020304" pitchFamily="18" charset="0"/>
              </a:rPr>
              <a:t>     Approaches</a:t>
            </a:r>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Permaculture Method</a:t>
            </a:r>
          </a:p>
          <a:p>
            <a:r>
              <a:rPr lang="en-US" sz="2000" dirty="0" smtClean="0">
                <a:latin typeface="Times New Roman" panose="02020603050405020304" pitchFamily="18" charset="0"/>
                <a:cs typeface="Times New Roman" panose="02020603050405020304" pitchFamily="18" charset="0"/>
              </a:rPr>
              <a:t>Tolstoy Farms, Washington</a:t>
            </a:r>
          </a:p>
          <a:p>
            <a:endParaRPr lang="en-US" sz="2000" dirty="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Permaculture:</a:t>
            </a:r>
          </a:p>
          <a:p>
            <a:r>
              <a:rPr lang="en-US" sz="2000" dirty="0" smtClean="0">
                <a:latin typeface="Times New Roman" panose="02020603050405020304" pitchFamily="18" charset="0"/>
                <a:cs typeface="Times New Roman" panose="02020603050405020304" pitchFamily="18" charset="0"/>
              </a:rPr>
              <a:t>Utilizing the land according to its natural features; working with, rather than against, local ecosystems. Focus on relationships between elements, natural patterns.</a:t>
            </a: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Care for the earth</a:t>
            </a:r>
          </a:p>
          <a:p>
            <a:pPr marL="342900" indent="-34290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Care for the people</a:t>
            </a:r>
          </a:p>
          <a:p>
            <a:pPr marL="342900" indent="-34290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Return of the surplus</a:t>
            </a: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601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95800" y="482600"/>
            <a:ext cx="4066764" cy="5669280"/>
          </a:xfrm>
        </p:spPr>
      </p:pic>
      <p:sp>
        <p:nvSpPr>
          <p:cNvPr id="4" name="Text Placeholder 3"/>
          <p:cNvSpPr>
            <a:spLocks noGrp="1"/>
          </p:cNvSpPr>
          <p:nvPr>
            <p:ph type="body" sz="half" idx="2"/>
          </p:nvPr>
        </p:nvSpPr>
        <p:spPr>
          <a:xfrm>
            <a:off x="533400" y="457200"/>
            <a:ext cx="3962400" cy="5585143"/>
          </a:xfrm>
        </p:spPr>
        <p:txBody>
          <a:bodyPr/>
          <a:lstStyle/>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Agroforestry/Polyculture Technique</a:t>
            </a:r>
          </a:p>
          <a:p>
            <a:r>
              <a:rPr lang="en-US" sz="2000" dirty="0" smtClean="0">
                <a:latin typeface="Times New Roman" panose="02020603050405020304" pitchFamily="18" charset="0"/>
                <a:cs typeface="Times New Roman" panose="02020603050405020304" pitchFamily="18" charset="0"/>
              </a:rPr>
              <a:t>Kolea Farm, Pupukea</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Oahu</a:t>
            </a:r>
          </a:p>
          <a:p>
            <a:r>
              <a:rPr lang="en-US" sz="2000" dirty="0" smtClean="0">
                <a:latin typeface="Times New Roman" panose="02020603050405020304" pitchFamily="18" charset="0"/>
                <a:cs typeface="Times New Roman" panose="02020603050405020304" pitchFamily="18" charset="0"/>
              </a:rPr>
              <a:t>Hawaii</a:t>
            </a:r>
          </a:p>
          <a:p>
            <a:endParaRPr lang="en-US" sz="2000"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Agroforestry</a:t>
            </a:r>
            <a:r>
              <a:rPr lang="en-US" sz="2000" dirty="0" smtClean="0">
                <a:latin typeface="Times New Roman" panose="02020603050405020304" pitchFamily="18" charset="0"/>
                <a:cs typeface="Times New Roman" panose="02020603050405020304" pitchFamily="18" charset="0"/>
              </a:rPr>
              <a:t>: </a:t>
            </a:r>
          </a:p>
          <a:p>
            <a:r>
              <a:rPr lang="en-US" sz="2000" dirty="0" smtClean="0">
                <a:latin typeface="Times New Roman" panose="02020603050405020304" pitchFamily="18" charset="0"/>
                <a:cs typeface="Times New Roman" panose="02020603050405020304" pitchFamily="18" charset="0"/>
              </a:rPr>
              <a:t>Tree and shrub crops are grown around or among ground crops and pastureland in multi-story farm systems. Traditional Pacific Islands farm.</a:t>
            </a:r>
          </a:p>
          <a:p>
            <a:r>
              <a:rPr lang="en-US" sz="2000" b="1" dirty="0" smtClean="0">
                <a:latin typeface="Times New Roman" panose="02020603050405020304" pitchFamily="18" charset="0"/>
                <a:cs typeface="Times New Roman" panose="02020603050405020304" pitchFamily="18" charset="0"/>
              </a:rPr>
              <a:t>Polyculture:</a:t>
            </a:r>
          </a:p>
          <a:p>
            <a:r>
              <a:rPr lang="en-US" sz="2000" dirty="0" smtClean="0">
                <a:latin typeface="Times New Roman" panose="02020603050405020304" pitchFamily="18" charset="0"/>
                <a:cs typeface="Times New Roman" panose="02020603050405020304" pitchFamily="18" charset="0"/>
              </a:rPr>
              <a:t>Multiple crops in the same space, mimicking diversity of natural ecosystems</a:t>
            </a:r>
          </a:p>
          <a:p>
            <a:endParaRPr lang="en-US" sz="2000" b="1"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17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381000"/>
            <a:ext cx="3810000" cy="5715000"/>
          </a:xfrm>
        </p:spPr>
        <p:txBody>
          <a:bodyPr/>
          <a:lstStyle/>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r>
              <a:rPr lang="en-US" sz="2000" dirty="0" smtClean="0">
                <a:latin typeface="Times New Roman" panose="02020603050405020304" pitchFamily="18" charset="0"/>
                <a:cs typeface="Times New Roman" panose="02020603050405020304" pitchFamily="18" charset="0"/>
              </a:rPr>
              <a:t>Aquaponics</a:t>
            </a:r>
          </a:p>
          <a:p>
            <a:pPr marL="0" indent="0">
              <a:buNone/>
            </a:pPr>
            <a:r>
              <a:rPr lang="en-US" sz="2000" dirty="0" smtClean="0">
                <a:latin typeface="Times New Roman" panose="02020603050405020304" pitchFamily="18" charset="0"/>
                <a:cs typeface="Times New Roman" panose="02020603050405020304" pitchFamily="18" charset="0"/>
              </a:rPr>
              <a:t>University of Guam Triton Farm</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000" b="1" dirty="0" smtClean="0">
                <a:latin typeface="Times New Roman" panose="02020603050405020304" pitchFamily="18" charset="0"/>
                <a:cs typeface="Times New Roman" panose="02020603050405020304" pitchFamily="18" charset="0"/>
              </a:rPr>
              <a:t>Aquaponics:</a:t>
            </a:r>
          </a:p>
          <a:p>
            <a:pPr marL="0" indent="0">
              <a:buNone/>
            </a:pPr>
            <a:r>
              <a:rPr lang="en-US" sz="2000" dirty="0" smtClean="0">
                <a:latin typeface="Times New Roman" panose="02020603050405020304" pitchFamily="18" charset="0"/>
                <a:cs typeface="Times New Roman" panose="02020603050405020304" pitchFamily="18" charset="0"/>
              </a:rPr>
              <a:t>Cultivating plants in water which is also being used for aquaculture (raising fish, snails, prawns). Fish waste is broken down by nitrifying bacteria and utilized as nutrients by the plants. Water is then recirculated into the aquaculture system. Size and complexity of aquaponics systems can vary widely. </a:t>
            </a:r>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1809750"/>
            <a:ext cx="3810000" cy="28575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21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0" y="6553200"/>
            <a:ext cx="3008313" cy="1162050"/>
          </a:xfrm>
        </p:spPr>
        <p:txBody>
          <a:bodyPr/>
          <a:lstStyle/>
          <a:p>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33675" y="406399"/>
            <a:ext cx="4900028" cy="2743200"/>
          </a:xfrm>
        </p:spPr>
      </p:pic>
      <p:sp>
        <p:nvSpPr>
          <p:cNvPr id="4" name="Text Placeholder 3"/>
          <p:cNvSpPr>
            <a:spLocks noGrp="1"/>
          </p:cNvSpPr>
          <p:nvPr>
            <p:ph type="body" sz="half" idx="2"/>
          </p:nvPr>
        </p:nvSpPr>
        <p:spPr>
          <a:xfrm>
            <a:off x="609600" y="381000"/>
            <a:ext cx="3048000" cy="5837737"/>
          </a:xfrm>
        </p:spPr>
        <p:txBody>
          <a:bodyPr/>
          <a:lstStyle/>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Bio-intensive farming/Hügelkultur</a:t>
            </a:r>
          </a:p>
          <a:p>
            <a:r>
              <a:rPr lang="en-US" sz="2000" dirty="0" smtClean="0">
                <a:latin typeface="Times New Roman" panose="02020603050405020304" pitchFamily="18" charset="0"/>
                <a:cs typeface="Times New Roman" panose="02020603050405020304" pitchFamily="18" charset="0"/>
              </a:rPr>
              <a:t>Revive the Roots</a:t>
            </a:r>
          </a:p>
          <a:p>
            <a:r>
              <a:rPr lang="en-US" sz="2000" dirty="0" smtClean="0">
                <a:latin typeface="Times New Roman" panose="02020603050405020304" pitchFamily="18" charset="0"/>
                <a:cs typeface="Times New Roman" panose="02020603050405020304" pitchFamily="18" charset="0"/>
              </a:rPr>
              <a:t>Smithfield, Rhode Island</a:t>
            </a:r>
          </a:p>
          <a:p>
            <a:endParaRPr lang="en-US" sz="2000" dirty="0">
              <a:latin typeface="Times New Roman" panose="02020603050405020304" pitchFamily="18" charset="0"/>
              <a:cs typeface="Times New Roman" panose="02020603050405020304" pitchFamily="18" charset="0"/>
            </a:endParaRPr>
          </a:p>
          <a:p>
            <a:pPr lvl="0"/>
            <a:r>
              <a:rPr lang="en-US" sz="2000" b="1" dirty="0" smtClean="0">
                <a:solidFill>
                  <a:srgbClr val="000000"/>
                </a:solidFill>
                <a:latin typeface="Times New Roman" panose="02020603050405020304" pitchFamily="18" charset="0"/>
                <a:cs typeface="Times New Roman" panose="02020603050405020304" pitchFamily="18" charset="0"/>
              </a:rPr>
              <a:t>Hügelkultur:</a:t>
            </a:r>
          </a:p>
          <a:p>
            <a:pPr lvl="0"/>
            <a:r>
              <a:rPr lang="en-US" sz="2000" dirty="0" smtClean="0">
                <a:solidFill>
                  <a:srgbClr val="000000"/>
                </a:solidFill>
                <a:latin typeface="Times New Roman" panose="02020603050405020304" pitchFamily="18" charset="0"/>
                <a:cs typeface="Times New Roman" panose="02020603050405020304" pitchFamily="18" charset="0"/>
              </a:rPr>
              <a:t>Permaculture technique. Raised beds constructed on top of decaying wood and other biomass materials, mimicking natural process of forest floor decomposition. Ideal for areas with poor or compacted soil. Traditional farming technique in Germany/Eastern Europe.</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5700" y="3261359"/>
            <a:ext cx="4975978" cy="301752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392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95399"/>
          </a:xfrm>
        </p:spPr>
        <p:txBody>
          <a:bodyPr/>
          <a:lstStyle/>
          <a:p>
            <a:r>
              <a:rPr lang="en-US" dirty="0" smtClean="0">
                <a:latin typeface="Times New Roman" panose="02020603050405020304" pitchFamily="18" charset="0"/>
                <a:cs typeface="Times New Roman" panose="02020603050405020304" pitchFamily="18" charset="0"/>
              </a:rPr>
              <a:t>Organic Farming Methods</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vs.</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Conventional Methods</a:t>
            </a:r>
            <a:endParaRPr lang="en-US"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47541" y="2286000"/>
            <a:ext cx="4040188" cy="4144962"/>
          </a:xfrm>
        </p:spPr>
        <p:txBody>
          <a:bodyPr/>
          <a:lstStyle/>
          <a:p>
            <a:r>
              <a:rPr lang="en-US" sz="2000" dirty="0" smtClean="0">
                <a:latin typeface="Times New Roman" panose="02020603050405020304" pitchFamily="18" charset="0"/>
                <a:cs typeface="Times New Roman" panose="02020603050405020304" pitchFamily="18" charset="0"/>
              </a:rPr>
              <a:t>Hand weeding</a:t>
            </a:r>
          </a:p>
          <a:p>
            <a:r>
              <a:rPr lang="en-US" sz="2000" dirty="0" smtClean="0">
                <a:latin typeface="Times New Roman" panose="02020603050405020304" pitchFamily="18" charset="0"/>
                <a:cs typeface="Times New Roman" panose="02020603050405020304" pitchFamily="18" charset="0"/>
              </a:rPr>
              <a:t>Mechanical control</a:t>
            </a:r>
          </a:p>
          <a:p>
            <a:r>
              <a:rPr lang="en-US" sz="2000" dirty="0" smtClean="0">
                <a:latin typeface="Times New Roman" panose="02020603050405020304" pitchFamily="18" charset="0"/>
                <a:cs typeface="Times New Roman" panose="02020603050405020304" pitchFamily="18" charset="0"/>
              </a:rPr>
              <a:t>Mulches</a:t>
            </a:r>
          </a:p>
          <a:p>
            <a:r>
              <a:rPr lang="en-US" sz="2000" dirty="0" smtClean="0">
                <a:latin typeface="Times New Roman" panose="02020603050405020304" pitchFamily="18" charset="0"/>
                <a:cs typeface="Times New Roman" panose="02020603050405020304" pitchFamily="18" charset="0"/>
              </a:rPr>
              <a:t>Cover Crops</a:t>
            </a:r>
          </a:p>
          <a:p>
            <a:r>
              <a:rPr lang="en-US" sz="2000" dirty="0" smtClean="0">
                <a:latin typeface="Times New Roman" panose="02020603050405020304" pitchFamily="18" charset="0"/>
                <a:cs typeface="Times New Roman" panose="02020603050405020304" pitchFamily="18" charset="0"/>
              </a:rPr>
              <a:t>Crop Rotation</a:t>
            </a:r>
          </a:p>
          <a:p>
            <a:r>
              <a:rPr lang="en-US" sz="2000" dirty="0" smtClean="0">
                <a:latin typeface="Times New Roman" panose="02020603050405020304" pitchFamily="18" charset="0"/>
                <a:cs typeface="Times New Roman" panose="02020603050405020304" pitchFamily="18" charset="0"/>
              </a:rPr>
              <a:t>Dense planting</a:t>
            </a:r>
          </a:p>
          <a:p>
            <a:r>
              <a:rPr lang="en-US" sz="2000" dirty="0" smtClean="0">
                <a:latin typeface="Times New Roman" panose="02020603050405020304" pitchFamily="18" charset="0"/>
                <a:cs typeface="Times New Roman" panose="02020603050405020304" pitchFamily="18" charset="0"/>
              </a:rPr>
              <a:t>Intercropping/Companion Planting</a:t>
            </a:r>
          </a:p>
          <a:p>
            <a:r>
              <a:rPr lang="en-US" sz="2000" dirty="0" smtClean="0">
                <a:latin typeface="Times New Roman" panose="02020603050405020304" pitchFamily="18" charset="0"/>
                <a:cs typeface="Times New Roman" panose="02020603050405020304" pitchFamily="18" charset="0"/>
              </a:rPr>
              <a:t>Natural Fertilizer Production/Composting</a:t>
            </a:r>
            <a:endParaRPr lang="en-US" sz="20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4"/>
          </p:nvPr>
        </p:nvSpPr>
        <p:spPr>
          <a:xfrm>
            <a:off x="4645025" y="2285999"/>
            <a:ext cx="4041775" cy="4144963"/>
          </a:xfrm>
        </p:spPr>
        <p:txBody>
          <a:bodyPr/>
          <a:lstStyle/>
          <a:p>
            <a:r>
              <a:rPr lang="en-US" sz="2000" dirty="0" smtClean="0">
                <a:latin typeface="Times New Roman" panose="02020603050405020304" pitchFamily="18" charset="0"/>
                <a:cs typeface="Times New Roman" panose="02020603050405020304" pitchFamily="18" charset="0"/>
              </a:rPr>
              <a:t>Herbicides</a:t>
            </a:r>
          </a:p>
          <a:p>
            <a:r>
              <a:rPr lang="en-US" sz="2000" dirty="0" smtClean="0">
                <a:latin typeface="Times New Roman" panose="02020603050405020304" pitchFamily="18" charset="0"/>
                <a:cs typeface="Times New Roman" panose="02020603050405020304" pitchFamily="18" charset="0"/>
              </a:rPr>
              <a:t>Persistent pesticides</a:t>
            </a:r>
          </a:p>
          <a:p>
            <a:r>
              <a:rPr lang="en-US" sz="2000" dirty="0" smtClean="0">
                <a:latin typeface="Times New Roman" panose="02020603050405020304" pitchFamily="18" charset="0"/>
                <a:cs typeface="Times New Roman" panose="02020603050405020304" pitchFamily="18" charset="0"/>
              </a:rPr>
              <a:t>Fallow land</a:t>
            </a:r>
          </a:p>
          <a:p>
            <a:r>
              <a:rPr lang="en-US" sz="2000" dirty="0" smtClean="0">
                <a:latin typeface="Times New Roman" panose="02020603050405020304" pitchFamily="18" charset="0"/>
                <a:cs typeface="Times New Roman" panose="02020603050405020304" pitchFamily="18" charset="0"/>
              </a:rPr>
              <a:t>Mono-cropping</a:t>
            </a:r>
          </a:p>
          <a:p>
            <a:r>
              <a:rPr lang="en-US" sz="2000" dirty="0" smtClean="0">
                <a:latin typeface="Times New Roman" panose="02020603050405020304" pitchFamily="18" charset="0"/>
                <a:cs typeface="Times New Roman" panose="02020603050405020304" pitchFamily="18" charset="0"/>
              </a:rPr>
              <a:t>Synthetic nitrogen fertilizers</a:t>
            </a:r>
          </a:p>
          <a:p>
            <a:endParaRPr lang="en-US" sz="2000"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903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371600"/>
          </a:xfrm>
        </p:spPr>
        <p:txBody>
          <a:bodyPr/>
          <a:lstStyle/>
          <a:p>
            <a:r>
              <a:rPr lang="en-US" dirty="0" smtClean="0">
                <a:latin typeface="Times New Roman" panose="02020603050405020304" pitchFamily="18" charset="0"/>
                <a:cs typeface="Times New Roman" panose="02020603050405020304" pitchFamily="18" charset="0"/>
              </a:rPr>
              <a:t>Natural Pest Management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752600"/>
            <a:ext cx="7772400" cy="4343400"/>
          </a:xfrm>
        </p:spPr>
        <p:txBody>
          <a:bodyPr/>
          <a:lstStyle/>
          <a:p>
            <a:r>
              <a:rPr lang="en-US" dirty="0" smtClean="0">
                <a:latin typeface="Times New Roman" panose="02020603050405020304" pitchFamily="18" charset="0"/>
                <a:cs typeface="Times New Roman" panose="02020603050405020304" pitchFamily="18" charset="0"/>
              </a:rPr>
              <a:t>Build up your soil’s biodiversity</a:t>
            </a:r>
          </a:p>
          <a:p>
            <a:r>
              <a:rPr lang="en-US" dirty="0" smtClean="0">
                <a:latin typeface="Times New Roman" panose="02020603050405020304" pitchFamily="18" charset="0"/>
                <a:cs typeface="Times New Roman" panose="02020603050405020304" pitchFamily="18" charset="0"/>
              </a:rPr>
              <a:t>Intercropping/companion planting</a:t>
            </a:r>
          </a:p>
          <a:p>
            <a:r>
              <a:rPr lang="en-US" dirty="0" smtClean="0">
                <a:latin typeface="Times New Roman" panose="02020603050405020304" pitchFamily="18" charset="0"/>
                <a:cs typeface="Times New Roman" panose="02020603050405020304" pitchFamily="18" charset="0"/>
              </a:rPr>
              <a:t>Utilize beneficial insects, insect traps and barriers</a:t>
            </a:r>
          </a:p>
          <a:p>
            <a:r>
              <a:rPr lang="en-US" dirty="0" smtClean="0">
                <a:latin typeface="Times New Roman" panose="02020603050405020304" pitchFamily="18" charset="0"/>
                <a:cs typeface="Times New Roman" panose="02020603050405020304" pitchFamily="18" charset="0"/>
              </a:rPr>
              <a:t>Sanitation: remove infested plant materials and pest habitat, sterilize tools and planters</a:t>
            </a:r>
          </a:p>
          <a:p>
            <a:r>
              <a:rPr lang="en-US" dirty="0" smtClean="0">
                <a:latin typeface="Times New Roman" panose="02020603050405020304" pitchFamily="18" charset="0"/>
                <a:cs typeface="Times New Roman" panose="02020603050405020304" pitchFamily="18" charset="0"/>
              </a:rPr>
              <a:t>Use bio-rational and organic pesticides/insecticides/fungicides</a:t>
            </a:r>
          </a:p>
          <a:p>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84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533400"/>
            <a:ext cx="6405735" cy="5486400"/>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7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14400"/>
          </a:xfrm>
        </p:spPr>
        <p:txBody>
          <a:bodyPr/>
          <a:lstStyle/>
          <a:p>
            <a:r>
              <a:rPr lang="en-US" dirty="0" smtClean="0">
                <a:latin typeface="Times New Roman" panose="02020603050405020304" pitchFamily="18" charset="0"/>
                <a:cs typeface="Times New Roman" panose="02020603050405020304" pitchFamily="18" charset="0"/>
              </a:rPr>
              <a:t>So You Want to Go Organic</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85800" y="1722120"/>
            <a:ext cx="3810000" cy="4373880"/>
          </a:xfrm>
        </p:spPr>
        <p:txBody>
          <a:bodyPr/>
          <a:lstStyle/>
          <a:p>
            <a:pPr marL="0" indent="0">
              <a:buNone/>
            </a:pPr>
            <a:r>
              <a:rPr lang="en-US" dirty="0" smtClean="0">
                <a:latin typeface="Times New Roman" panose="02020603050405020304" pitchFamily="18" charset="0"/>
                <a:cs typeface="Times New Roman" panose="02020603050405020304" pitchFamily="18" charset="0"/>
              </a:rPr>
              <a:t>	 First Steps:</a:t>
            </a:r>
          </a:p>
          <a:p>
            <a:r>
              <a:rPr lang="en-US" sz="2000" dirty="0" smtClean="0">
                <a:latin typeface="Times New Roman" panose="02020603050405020304" pitchFamily="18" charset="0"/>
                <a:cs typeface="Times New Roman" panose="02020603050405020304" pitchFamily="18" charset="0"/>
              </a:rPr>
              <a:t>What are you already growing?</a:t>
            </a:r>
          </a:p>
          <a:p>
            <a:r>
              <a:rPr lang="en-US" sz="2000" dirty="0" smtClean="0">
                <a:latin typeface="Times New Roman" panose="02020603050405020304" pitchFamily="18" charset="0"/>
                <a:cs typeface="Times New Roman" panose="02020603050405020304" pitchFamily="18" charset="0"/>
              </a:rPr>
              <a:t>Where do you get your seeds?</a:t>
            </a:r>
          </a:p>
          <a:p>
            <a:r>
              <a:rPr lang="en-US" sz="2000" dirty="0" smtClean="0">
                <a:latin typeface="Times New Roman" panose="02020603050405020304" pitchFamily="18" charset="0"/>
                <a:cs typeface="Times New Roman" panose="02020603050405020304" pitchFamily="18" charset="0"/>
              </a:rPr>
              <a:t>How much space do you have?</a:t>
            </a:r>
          </a:p>
          <a:p>
            <a:r>
              <a:rPr lang="en-US" sz="2000" dirty="0" smtClean="0">
                <a:latin typeface="Times New Roman" panose="02020603050405020304" pitchFamily="18" charset="0"/>
                <a:cs typeface="Times New Roman" panose="02020603050405020304" pitchFamily="18" charset="0"/>
              </a:rPr>
              <a:t>What problems do you have?</a:t>
            </a:r>
          </a:p>
          <a:p>
            <a:r>
              <a:rPr lang="en-US" sz="2000" dirty="0" smtClean="0">
                <a:latin typeface="Times New Roman" panose="02020603050405020304" pitchFamily="18" charset="0"/>
                <a:cs typeface="Times New Roman" panose="02020603050405020304" pitchFamily="18" charset="0"/>
              </a:rPr>
              <a:t>What techniques do you use?</a:t>
            </a:r>
          </a:p>
          <a:p>
            <a:r>
              <a:rPr lang="en-US" sz="2000" dirty="0" smtClean="0">
                <a:latin typeface="Times New Roman" panose="02020603050405020304" pitchFamily="18" charset="0"/>
                <a:cs typeface="Times New Roman" panose="02020603050405020304" pitchFamily="18" charset="0"/>
              </a:rPr>
              <a:t>How do you approach land and water management?</a:t>
            </a:r>
          </a:p>
          <a:p>
            <a:r>
              <a:rPr lang="en-US" sz="2000" dirty="0" smtClean="0">
                <a:latin typeface="Times New Roman" panose="02020603050405020304" pitchFamily="18" charset="0"/>
                <a:cs typeface="Times New Roman" panose="02020603050405020304" pitchFamily="18" charset="0"/>
              </a:rPr>
              <a:t>Assess the health of your soil</a:t>
            </a:r>
          </a:p>
          <a:p>
            <a:r>
              <a:rPr lang="en-US" sz="2000" dirty="0" smtClean="0">
                <a:latin typeface="Times New Roman" panose="02020603050405020304" pitchFamily="18" charset="0"/>
                <a:cs typeface="Times New Roman" panose="02020603050405020304" pitchFamily="18" charset="0"/>
              </a:rPr>
              <a:t>Create a plan</a:t>
            </a:r>
          </a:p>
          <a:p>
            <a:r>
              <a:rPr lang="en-US" sz="2000" dirty="0" smtClean="0">
                <a:latin typeface="Times New Roman" panose="02020603050405020304" pitchFamily="18" charset="0"/>
                <a:cs typeface="Times New Roman" panose="02020603050405020304" pitchFamily="18" charset="0"/>
              </a:rPr>
              <a:t>Keep records</a:t>
            </a:r>
          </a:p>
          <a:p>
            <a:endParaRPr lang="en-US" sz="20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38800" y="2034540"/>
            <a:ext cx="2131024" cy="3749040"/>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50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90600"/>
          </a:xfrm>
        </p:spPr>
        <p:txBody>
          <a:bodyPr/>
          <a:lstStyle/>
          <a:p>
            <a:r>
              <a:rPr lang="en-US" dirty="0" smtClean="0">
                <a:latin typeface="Times New Roman" panose="02020603050405020304" pitchFamily="18" charset="0"/>
                <a:cs typeface="Times New Roman" panose="02020603050405020304" pitchFamily="18" charset="0"/>
              </a:rPr>
              <a:t> Getting There: Your Resources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600200"/>
            <a:ext cx="7772400" cy="4495800"/>
          </a:xfrm>
        </p:spPr>
        <p:txBody>
          <a:bodyPr/>
          <a:lstStyle/>
          <a:p>
            <a:r>
              <a:rPr lang="en-US" sz="1800" b="1" dirty="0" smtClean="0">
                <a:latin typeface="Times New Roman" panose="02020603050405020304" pitchFamily="18" charset="0"/>
                <a:cs typeface="Times New Roman" panose="02020603050405020304" pitchFamily="18" charset="0"/>
              </a:rPr>
              <a:t>University of Guam Cooperative Extension, ANR Unit</a:t>
            </a:r>
          </a:p>
          <a:p>
            <a:pPr marL="0" indent="0">
              <a:buNone/>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(Soil and plant testing, pest diagnostics)</a:t>
            </a:r>
          </a:p>
          <a:p>
            <a:pPr marL="0" indent="0">
              <a:buNone/>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671. 735.2080</a:t>
            </a:r>
          </a:p>
          <a:p>
            <a:r>
              <a:rPr lang="en-US" sz="1800" b="1" dirty="0" smtClean="0">
                <a:latin typeface="Times New Roman" panose="02020603050405020304" pitchFamily="18" charset="0"/>
                <a:cs typeface="Times New Roman" panose="02020603050405020304" pitchFamily="18" charset="0"/>
              </a:rPr>
              <a:t>Agriculture Development</a:t>
            </a:r>
            <a:r>
              <a:rPr lang="en-US" sz="1800" b="1" dirty="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Services</a:t>
            </a:r>
          </a:p>
          <a:p>
            <a:pPr marL="0" indent="0">
              <a:buNone/>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(Seedlings, farmer certification, crop compensation)</a:t>
            </a:r>
          </a:p>
          <a:p>
            <a:pPr marL="0" indent="0">
              <a:buNone/>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671.300.7971</a:t>
            </a:r>
          </a:p>
          <a:p>
            <a:r>
              <a:rPr lang="en-US" sz="1800" b="1" dirty="0" smtClean="0">
                <a:latin typeface="Times New Roman" panose="02020603050405020304" pitchFamily="18" charset="0"/>
                <a:cs typeface="Times New Roman" panose="02020603050405020304" pitchFamily="18" charset="0"/>
              </a:rPr>
              <a:t>Farm Service Agency</a:t>
            </a:r>
          </a:p>
          <a:p>
            <a:pPr marL="457200" lvl="1" indent="0">
              <a:buNone/>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(Direct operating loans, non-insured crop disaster program)</a:t>
            </a:r>
          </a:p>
          <a:p>
            <a:pPr marL="457200" lvl="1" indent="0">
              <a:buNone/>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671.300.8550</a:t>
            </a:r>
          </a:p>
          <a:p>
            <a:r>
              <a:rPr lang="en-US" sz="1800" b="1" dirty="0" smtClean="0">
                <a:latin typeface="Times New Roman" panose="02020603050405020304" pitchFamily="18" charset="0"/>
                <a:cs typeface="Times New Roman" panose="02020603050405020304" pitchFamily="18" charset="0"/>
              </a:rPr>
              <a:t>USDA NRCS, Pacific Islands</a:t>
            </a:r>
          </a:p>
          <a:p>
            <a:pPr marL="914400" lvl="2" indent="0">
              <a:buNone/>
            </a:pPr>
            <a:r>
              <a:rPr lang="en-US" sz="1800" dirty="0" smtClean="0">
                <a:latin typeface="Times New Roman" panose="02020603050405020304" pitchFamily="18" charset="0"/>
                <a:cs typeface="Times New Roman" panose="02020603050405020304" pitchFamily="18" charset="0"/>
              </a:rPr>
              <a:t>(Farm plans, soil and water conservation tactics)</a:t>
            </a:r>
          </a:p>
          <a:p>
            <a:pPr marL="914400" lvl="2" indent="0">
              <a:buNone/>
            </a:pPr>
            <a:r>
              <a:rPr lang="en-US" sz="1800" dirty="0" smtClean="0">
                <a:latin typeface="Times New Roman" panose="02020603050405020304" pitchFamily="18" charset="0"/>
                <a:cs typeface="Times New Roman" panose="02020603050405020304" pitchFamily="18" charset="0"/>
              </a:rPr>
              <a:t>671.735.2111</a:t>
            </a:r>
          </a:p>
          <a:p>
            <a:pPr marL="914400" lvl="2" indent="0">
              <a:buNone/>
            </a:pPr>
            <a:endParaRPr lang="en-US" sz="1600" dirty="0">
              <a:latin typeface="Times New Roman" panose="02020603050405020304" pitchFamily="18" charset="0"/>
              <a:cs typeface="Times New Roman" panose="02020603050405020304" pitchFamily="18" charset="0"/>
            </a:endParaRPr>
          </a:p>
          <a:p>
            <a:pPr marL="914400" lvl="2" indent="0">
              <a:buNone/>
            </a:pPr>
            <a:endParaRPr lang="en-US" sz="1600" dirty="0" smtClean="0">
              <a:latin typeface="Times New Roman" panose="02020603050405020304" pitchFamily="18" charset="0"/>
              <a:cs typeface="Times New Roman" panose="02020603050405020304" pitchFamily="18" charset="0"/>
            </a:endParaRPr>
          </a:p>
          <a:p>
            <a:pPr marL="914400" lvl="2" indent="0">
              <a:buNone/>
            </a:pPr>
            <a:endParaRPr lang="en-US" sz="1600" dirty="0">
              <a:latin typeface="Times New Roman" panose="02020603050405020304" pitchFamily="18" charset="0"/>
              <a:cs typeface="Times New Roman" panose="02020603050405020304" pitchFamily="18" charset="0"/>
            </a:endParaRPr>
          </a:p>
          <a:p>
            <a:pPr marL="914400" lvl="2" indent="0">
              <a:buNone/>
            </a:pPr>
            <a:endParaRPr lang="en-US" sz="1600" dirty="0" smtClean="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24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89" y="258651"/>
            <a:ext cx="7772400" cy="1143000"/>
          </a:xfrm>
        </p:spPr>
        <p:txBody>
          <a:bodyPr/>
          <a:lstStyle/>
          <a:p>
            <a:r>
              <a:rPr lang="en-US" dirty="0" smtClean="0">
                <a:latin typeface="Times New Roman" panose="02020603050405020304" pitchFamily="18" charset="0"/>
                <a:cs typeface="Times New Roman" panose="02020603050405020304" pitchFamily="18" charset="0"/>
              </a:rPr>
              <a:t>Organic Education Resources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2189" y="1371600"/>
            <a:ext cx="7772400" cy="4724400"/>
          </a:xfrm>
        </p:spPr>
        <p:txBody>
          <a:bodyPr/>
          <a:lstStyle/>
          <a:p>
            <a:r>
              <a:rPr lang="en-US" sz="1800" dirty="0" smtClean="0">
                <a:latin typeface="Times New Roman" panose="02020603050405020304" pitchFamily="18" charset="0"/>
                <a:cs typeface="Times New Roman" panose="02020603050405020304" pitchFamily="18" charset="0"/>
              </a:rPr>
              <a:t>IFAS Florida Extension Service</a:t>
            </a:r>
          </a:p>
          <a:p>
            <a:pPr marL="0" indent="0">
              <a:buNone/>
            </a:pPr>
            <a:r>
              <a:rPr lang="en-US" sz="1800" dirty="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www</a:t>
            </a:r>
            <a:r>
              <a:rPr lang="en-US" sz="1800" dirty="0" smtClean="0">
                <a:latin typeface="Times New Roman" panose="02020603050405020304" pitchFamily="18" charset="0"/>
                <a:cs typeface="Times New Roman" panose="02020603050405020304" pitchFamily="18" charset="0"/>
              </a:rPr>
              <a:t>.</a:t>
            </a:r>
            <a:r>
              <a:rPr lang="en-US" sz="1800" b="1" dirty="0" smtClean="0">
                <a:latin typeface="Times New Roman" panose="02020603050405020304" pitchFamily="18" charset="0"/>
                <a:cs typeface="Times New Roman" panose="02020603050405020304" pitchFamily="18" charset="0"/>
              </a:rPr>
              <a:t>ifas.ufl.edu</a:t>
            </a:r>
          </a:p>
          <a:p>
            <a:pPr marL="0" indent="0">
              <a:buNone/>
            </a:pPr>
            <a:endParaRPr lang="en-US" sz="1800" b="1" dirty="0" smtClean="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CTAHR Hawaii Extension</a:t>
            </a:r>
          </a:p>
          <a:p>
            <a:pPr marL="0" indent="0">
              <a:buNone/>
            </a:pPr>
            <a:r>
              <a:rPr lang="en-US" sz="1800" b="1" dirty="0" smtClean="0">
                <a:latin typeface="Times New Roman" panose="02020603050405020304" pitchFamily="18" charset="0"/>
                <a:cs typeface="Times New Roman" panose="02020603050405020304" pitchFamily="18" charset="0"/>
              </a:rPr>
              <a:t>	www.ctahr.hawaii.edu</a:t>
            </a:r>
          </a:p>
          <a:p>
            <a:pPr marL="0" indent="0">
              <a:buNone/>
            </a:pPr>
            <a:endParaRPr lang="en-US" sz="1800" b="1" dirty="0" smtClean="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Seed Savers Exchange</a:t>
            </a:r>
          </a:p>
          <a:p>
            <a:pPr marL="0" indent="0">
              <a:buNone/>
            </a:pPr>
            <a:r>
              <a:rPr lang="en-US" sz="1800" b="1" dirty="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www.seedsavers.org</a:t>
            </a:r>
          </a:p>
          <a:p>
            <a:pPr marL="0" indent="0">
              <a:buNone/>
            </a:pPr>
            <a:endParaRPr lang="en-US" sz="1800" b="1" dirty="0" smtClean="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University of California Extension, Small and Organic Farm Advisor</a:t>
            </a:r>
          </a:p>
          <a:p>
            <a:pPr marL="0" indent="0">
              <a:buNone/>
            </a:pPr>
            <a:r>
              <a:rPr lang="en-US" sz="1800" b="1" dirty="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www.ccsmallfarms.ucanr.edu</a:t>
            </a:r>
          </a:p>
          <a:p>
            <a:pPr marL="0" indent="0">
              <a:buNone/>
            </a:pPr>
            <a:endParaRPr lang="en-US" sz="1800" b="1" dirty="0" smtClean="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Texas A&amp;M Extension</a:t>
            </a:r>
          </a:p>
          <a:p>
            <a:pPr marL="0" indent="0">
              <a:buNone/>
            </a:pPr>
            <a:r>
              <a:rPr lang="en-US" sz="1800" dirty="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www.agrilifeextension.tamu.edu</a:t>
            </a:r>
          </a:p>
          <a:p>
            <a:pPr marL="0" indent="0">
              <a:buNone/>
            </a:pPr>
            <a:endParaRPr lang="en-US" sz="2000" b="1" dirty="0" smtClean="0">
              <a:latin typeface="Times New Roman" panose="02020603050405020304" pitchFamily="18" charset="0"/>
              <a:cs typeface="Times New Roman" panose="02020603050405020304" pitchFamily="18" charset="0"/>
            </a:endParaRPr>
          </a:p>
          <a:p>
            <a:pPr marL="0" indent="0">
              <a:buNone/>
            </a:pPr>
            <a:endParaRPr lang="en-US" sz="2000" b="1" dirty="0" smtClean="0">
              <a:latin typeface="Times New Roman" panose="02020603050405020304" pitchFamily="18" charset="0"/>
              <a:cs typeface="Times New Roman" panose="02020603050405020304" pitchFamily="18" charset="0"/>
            </a:endParaRPr>
          </a:p>
          <a:p>
            <a:pPr marL="457200" lvl="1" indent="0">
              <a:buNone/>
            </a:pPr>
            <a:r>
              <a:rPr lang="en-US" sz="1600" dirty="0">
                <a:latin typeface="Times New Roman" panose="02020603050405020304" pitchFamily="18" charset="0"/>
                <a:cs typeface="Times New Roman" panose="02020603050405020304" pitchFamily="18" charset="0"/>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113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5152"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450761"/>
            <a:ext cx="7772400" cy="1143000"/>
          </a:xfrm>
        </p:spPr>
        <p:txBody>
          <a:bodyPr/>
          <a:lstStyle/>
          <a:p>
            <a:r>
              <a:rPr lang="en-US" dirty="0" smtClean="0">
                <a:latin typeface="Times New Roman" panose="02020603050405020304" pitchFamily="18" charset="0"/>
                <a:cs typeface="Times New Roman" panose="02020603050405020304" pitchFamily="18" charset="0"/>
              </a:rPr>
              <a:t>What Exactly is Organic?</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0400" y="1600200"/>
            <a:ext cx="7772400" cy="4114800"/>
          </a:xfrm>
        </p:spPr>
        <p:txBody>
          <a:bodyPr/>
          <a:lstStyle/>
          <a:p>
            <a:pPr marL="0" indent="0">
              <a:buNone/>
            </a:pPr>
            <a:r>
              <a:rPr lang="en-US" sz="2800" dirty="0" smtClean="0">
                <a:latin typeface="Times New Roman" panose="02020603050405020304" pitchFamily="18" charset="0"/>
                <a:cs typeface="Times New Roman" panose="02020603050405020304" pitchFamily="18" charset="0"/>
              </a:rPr>
              <a:t>       Produce grown or raised by organic method</a:t>
            </a:r>
          </a:p>
          <a:p>
            <a:pPr marL="0" indent="0">
              <a:buNone/>
            </a:pPr>
            <a:endParaRPr lang="en-US" sz="2800" dirty="0" smtClean="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efficient use of resources</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preservation of biodiversity</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-ecological balance/natural cycles</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-typically limited pesticide use</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-ongoing soil health as a primary focus</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-certified by third party certifier </a:t>
            </a:r>
          </a:p>
          <a:p>
            <a:pPr marL="0" indent="0">
              <a:buNone/>
            </a:pP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658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Times New Roman" panose="02020603050405020304" pitchFamily="18" charset="0"/>
                <a:cs typeface="Times New Roman" panose="02020603050405020304" pitchFamily="18" charset="0"/>
              </a:rPr>
              <a:t>Questions? Comments?</a:t>
            </a:r>
            <a:endParaRPr lang="en-US" b="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98627" y="2209800"/>
            <a:ext cx="3403242" cy="3124200"/>
          </a:xfrm>
        </p:spPr>
        <p:txBody>
          <a:bodyPr/>
          <a:lstStyle/>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Farm to Table Guam</a:t>
            </a:r>
          </a:p>
          <a:p>
            <a:pPr marL="0" indent="0">
              <a:buNone/>
            </a:pPr>
            <a:r>
              <a:rPr lang="en-US" sz="2400" dirty="0" smtClean="0">
                <a:latin typeface="Times New Roman" panose="02020603050405020304" pitchFamily="18" charset="0"/>
                <a:cs typeface="Times New Roman" panose="02020603050405020304" pitchFamily="18" charset="0"/>
              </a:rPr>
              <a:t>         671.647.0100</a:t>
            </a:r>
          </a:p>
          <a:p>
            <a:pPr marL="0" indent="0">
              <a:buNone/>
            </a:pPr>
            <a:r>
              <a:rPr lang="en-US" sz="2200" dirty="0" smtClean="0">
                <a:latin typeface="Times New Roman" panose="02020603050405020304" pitchFamily="18" charset="0"/>
                <a:cs typeface="Times New Roman" panose="02020603050405020304" pitchFamily="18" charset="0"/>
              </a:rPr>
              <a:t> www.farmtotableguam.org</a:t>
            </a: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r>
              <a:rPr lang="en-US" sz="2200"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Thank you!</a:t>
            </a:r>
          </a:p>
          <a:p>
            <a:pPr marL="0" indent="0">
              <a:buNone/>
            </a:pPr>
            <a:endParaRPr lang="en-US" sz="2200" dirty="0" smtClean="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r>
              <a:rPr lang="en-US" sz="2200" dirty="0" smtClean="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931920" y="2209800"/>
            <a:ext cx="4526280" cy="3017520"/>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96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757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762000"/>
            <a:ext cx="7543800" cy="4832092"/>
          </a:xfrm>
          <a:prstGeom prst="rect">
            <a:avLst/>
          </a:prstGeom>
        </p:spPr>
        <p:txBody>
          <a:bodyPr wrap="square">
            <a:spAutoFit/>
          </a:bodyPr>
          <a:lstStyle/>
          <a:p>
            <a:r>
              <a:rPr lang="en-US" sz="2800" dirty="0">
                <a:solidFill>
                  <a:srgbClr val="181818"/>
                </a:solidFill>
                <a:latin typeface="Times New Roman" panose="02020603050405020304" pitchFamily="18" charset="0"/>
                <a:cs typeface="Times New Roman" panose="02020603050405020304" pitchFamily="18" charset="0"/>
              </a:rPr>
              <a:t>“Organic Oreos are not a health food. When Coca-Cola begins selling organic Coke, as it surely will, the company will have struck a blow for the environment perhaps, but not for our health. Most consumers automatically assume that the word "organic" is </a:t>
            </a:r>
            <a:r>
              <a:rPr lang="en-US" sz="2800" dirty="0" smtClean="0">
                <a:solidFill>
                  <a:srgbClr val="181818"/>
                </a:solidFill>
                <a:latin typeface="Times New Roman" panose="02020603050405020304" pitchFamily="18" charset="0"/>
                <a:cs typeface="Times New Roman" panose="02020603050405020304" pitchFamily="18" charset="0"/>
              </a:rPr>
              <a:t>synonymous </a:t>
            </a:r>
            <a:r>
              <a:rPr lang="en-US" sz="2800" dirty="0">
                <a:solidFill>
                  <a:srgbClr val="181818"/>
                </a:solidFill>
                <a:latin typeface="Times New Roman" panose="02020603050405020304" pitchFamily="18" charset="0"/>
                <a:cs typeface="Times New Roman" panose="02020603050405020304" pitchFamily="18" charset="0"/>
              </a:rPr>
              <a:t>with health, but it makes no difference to your insulin metabolism if the high-fructose corn syrup in your soda is organic.” </a:t>
            </a:r>
            <a:endParaRPr lang="en-US" sz="2800" dirty="0" smtClean="0">
              <a:solidFill>
                <a:srgbClr val="181818"/>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solidFill>
                  <a:srgbClr val="181818"/>
                </a:solidFill>
                <a:latin typeface="Times New Roman" panose="02020603050405020304" pitchFamily="18" charset="0"/>
                <a:cs typeface="Times New Roman" panose="02020603050405020304" pitchFamily="18" charset="0"/>
              </a:rPr>
              <a:t>― </a:t>
            </a:r>
            <a:r>
              <a:rPr lang="en-US" sz="2800" dirty="0" smtClean="0">
                <a:solidFill>
                  <a:srgbClr val="181818"/>
                </a:solidFill>
                <a:latin typeface="Times New Roman" panose="02020603050405020304" pitchFamily="18" charset="0"/>
                <a:cs typeface="Times New Roman" panose="02020603050405020304" pitchFamily="18" charset="0"/>
              </a:rPr>
              <a:t>Michael Pollan, </a:t>
            </a:r>
            <a:r>
              <a:rPr lang="en-US" sz="2800" i="1" dirty="0" smtClean="0">
                <a:solidFill>
                  <a:srgbClr val="181818"/>
                </a:solidFill>
                <a:latin typeface="Times New Roman" panose="02020603050405020304" pitchFamily="18" charset="0"/>
                <a:cs typeface="Times New Roman" panose="02020603050405020304" pitchFamily="18" charset="0"/>
              </a:rPr>
              <a:t>In Defense of Food: An Eater’s Manifesto</a:t>
            </a:r>
            <a:endParaRPr lang="en-US" sz="28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06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115" y="381000"/>
            <a:ext cx="7772400" cy="1143000"/>
          </a:xfrm>
        </p:spPr>
        <p:txBody>
          <a:bodyPr/>
          <a:lstStyle/>
          <a:p>
            <a:r>
              <a:rPr lang="en-US" dirty="0" smtClean="0">
                <a:latin typeface="Times New Roman" panose="02020603050405020304" pitchFamily="18" charset="0"/>
                <a:cs typeface="Times New Roman" panose="02020603050405020304" pitchFamily="18" charset="0"/>
              </a:rPr>
              <a:t>What Does </a:t>
            </a:r>
            <a:r>
              <a:rPr lang="en-US" i="1" dirty="0">
                <a:latin typeface="Times New Roman" panose="02020603050405020304" pitchFamily="18" charset="0"/>
                <a:cs typeface="Times New Roman" panose="02020603050405020304" pitchFamily="18" charset="0"/>
              </a:rPr>
              <a:t>N</a:t>
            </a:r>
            <a:r>
              <a:rPr lang="en-US" i="1" dirty="0" smtClean="0">
                <a:latin typeface="Times New Roman" panose="02020603050405020304" pitchFamily="18" charset="0"/>
                <a:cs typeface="Times New Roman" panose="02020603050405020304" pitchFamily="18" charset="0"/>
              </a:rPr>
              <a:t>ot</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a:t>
            </a:r>
            <a:r>
              <a:rPr lang="en-US" dirty="0" smtClean="0">
                <a:latin typeface="Times New Roman" panose="02020603050405020304" pitchFamily="18" charset="0"/>
                <a:cs typeface="Times New Roman" panose="02020603050405020304" pitchFamily="18" charset="0"/>
              </a:rPr>
              <a:t>ount as Organic?</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1115" y="1600200"/>
            <a:ext cx="7772400" cy="4114800"/>
          </a:xfrm>
        </p:spPr>
        <p:txBody>
          <a:bodyPr/>
          <a:lstStyle/>
          <a:p>
            <a:r>
              <a:rPr lang="en-US" sz="2800" dirty="0" smtClean="0">
                <a:latin typeface="Times New Roman" panose="02020603050405020304" pitchFamily="18" charset="0"/>
                <a:cs typeface="Times New Roman" panose="02020603050405020304" pitchFamily="18" charset="0"/>
              </a:rPr>
              <a:t>Say no to Miracle-Gro! Even limited use of certain fertilizers and pesticides can drastically affect plant and soil health</a:t>
            </a:r>
          </a:p>
          <a:p>
            <a:pPr marL="0" indent="0">
              <a:buNone/>
            </a:pP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Neglect does not equal organic</a:t>
            </a:r>
          </a:p>
          <a:p>
            <a:pPr marL="0" indent="0">
              <a:buNone/>
            </a:pP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GMO seeds typically are avoided by organic growers</a:t>
            </a:r>
          </a:p>
          <a:p>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0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smtClean="0">
                <a:latin typeface="Times New Roman" panose="02020603050405020304" pitchFamily="18" charset="0"/>
                <a:cs typeface="Times New Roman" panose="02020603050405020304" pitchFamily="18" charset="0"/>
              </a:rPr>
              <a:t>National Organic Program and Certification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752600"/>
            <a:ext cx="7772400" cy="4114800"/>
          </a:xfrm>
        </p:spPr>
        <p:txBody>
          <a:bodyPr/>
          <a:lstStyle/>
          <a:p>
            <a:r>
              <a:rPr lang="en-US" sz="2800" dirty="0" smtClean="0">
                <a:latin typeface="Times New Roman" panose="02020603050405020304" pitchFamily="18" charset="0"/>
                <a:cs typeface="Times New Roman" panose="02020603050405020304" pitchFamily="18" charset="0"/>
              </a:rPr>
              <a:t>State-run or accredited private agency evaluates farmers</a:t>
            </a:r>
          </a:p>
          <a:p>
            <a:r>
              <a:rPr lang="en-US" sz="2800" dirty="0" smtClean="0">
                <a:latin typeface="Times New Roman" panose="02020603050405020304" pitchFamily="18" charset="0"/>
                <a:cs typeface="Times New Roman" panose="02020603050405020304" pitchFamily="18" charset="0"/>
              </a:rPr>
              <a:t>Those who satisfy standards can market produce as “USDA Certified Organic.” Basically the gold standard for eco-labels</a:t>
            </a:r>
          </a:p>
          <a:p>
            <a:r>
              <a:rPr lang="en-US" sz="2800" dirty="0" smtClean="0">
                <a:latin typeface="Times New Roman" panose="02020603050405020304" pitchFamily="18" charset="0"/>
                <a:cs typeface="Times New Roman" panose="02020603050405020304" pitchFamily="18" charset="0"/>
              </a:rPr>
              <a:t>Guam does not currently have organic certification board</a:t>
            </a:r>
          </a:p>
          <a:p>
            <a:r>
              <a:rPr lang="en-US" sz="2800" dirty="0" smtClean="0">
                <a:latin typeface="Times New Roman" panose="02020603050405020304" pitchFamily="18" charset="0"/>
                <a:cs typeface="Times New Roman" panose="02020603050405020304" pitchFamily="18" charset="0"/>
              </a:rPr>
              <a:t>Produce can still be marketed as “grown</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by organic method”</a:t>
            </a:r>
            <a:endParaRPr lang="en-US" sz="28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050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8388"/>
            <a:ext cx="7772400" cy="990600"/>
          </a:xfrm>
        </p:spPr>
        <p:txBody>
          <a:bodyPr/>
          <a:lstStyle/>
          <a:p>
            <a:r>
              <a:rPr lang="en-US" dirty="0" smtClean="0">
                <a:latin typeface="Times New Roman" panose="02020603050405020304" pitchFamily="18" charset="0"/>
                <a:cs typeface="Times New Roman" panose="02020603050405020304" pitchFamily="18" charset="0"/>
              </a:rPr>
              <a:t>Organic Certification Requirements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85800" y="1699260"/>
            <a:ext cx="3810000" cy="4343400"/>
          </a:xfrm>
        </p:spPr>
        <p:txBody>
          <a:bodyPr/>
          <a:lstStyle/>
          <a:p>
            <a:r>
              <a:rPr lang="en-US" sz="2400" dirty="0" smtClean="0">
                <a:latin typeface="Times New Roman" panose="02020603050405020304" pitchFamily="18" charset="0"/>
                <a:cs typeface="Times New Roman" panose="02020603050405020304" pitchFamily="18" charset="0"/>
              </a:rPr>
              <a:t>Farmland must be free of prohibited substances for at least 3 years</a:t>
            </a:r>
          </a:p>
          <a:p>
            <a:r>
              <a:rPr lang="en-US" sz="2400" dirty="0" smtClean="0">
                <a:latin typeface="Times New Roman" panose="02020603050405020304" pitchFamily="18" charset="0"/>
                <a:cs typeface="Times New Roman" panose="02020603050405020304" pitchFamily="18" charset="0"/>
              </a:rPr>
              <a:t>No GMO products, sewage sludge or irradiation</a:t>
            </a:r>
          </a:p>
          <a:p>
            <a:r>
              <a:rPr lang="en-US" sz="2400" dirty="0" smtClean="0">
                <a:latin typeface="Times New Roman" panose="02020603050405020304" pitchFamily="18" charset="0"/>
                <a:cs typeface="Times New Roman" panose="02020603050405020304" pitchFamily="18" charset="0"/>
              </a:rPr>
              <a:t>Usually, organic or untreated seeds</a:t>
            </a:r>
          </a:p>
          <a:p>
            <a:r>
              <a:rPr lang="en-US" sz="2400" dirty="0" smtClean="0">
                <a:latin typeface="Times New Roman" panose="02020603050405020304" pitchFamily="18" charset="0"/>
                <a:cs typeface="Times New Roman" panose="02020603050405020304" pitchFamily="18" charset="0"/>
              </a:rPr>
              <a:t>No synthetic pesticides, herbicides or fertilizers</a:t>
            </a:r>
          </a:p>
          <a:p>
            <a:r>
              <a:rPr lang="en-US" sz="2400" dirty="0" smtClean="0">
                <a:latin typeface="Times New Roman" panose="02020603050405020304" pitchFamily="18" charset="0"/>
                <a:cs typeface="Times New Roman" panose="02020603050405020304" pitchFamily="18" charset="0"/>
              </a:rPr>
              <a:t>Detailed record keeping</a:t>
            </a:r>
            <a:endParaRPr lang="en-US" sz="24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86400" y="1905000"/>
            <a:ext cx="2621280" cy="3931920"/>
          </a:xfrm>
        </p:spPr>
      </p:pic>
      <p:sp>
        <p:nvSpPr>
          <p:cNvPr id="6" name="TextBox 5"/>
          <p:cNvSpPr txBox="1"/>
          <p:nvPr/>
        </p:nvSpPr>
        <p:spPr>
          <a:xfrm>
            <a:off x="5486400" y="5791200"/>
            <a:ext cx="2994344"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Farm to Table, Guam</a:t>
            </a:r>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41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1666"/>
            <a:ext cx="7772400" cy="1143000"/>
          </a:xfrm>
        </p:spPr>
        <p:txBody>
          <a:bodyPr/>
          <a:lstStyle/>
          <a:p>
            <a:r>
              <a:rPr lang="en-US" dirty="0" smtClean="0">
                <a:latin typeface="Times New Roman" panose="02020603050405020304" pitchFamily="18" charset="0"/>
                <a:cs typeface="Times New Roman" panose="02020603050405020304" pitchFamily="18" charset="0"/>
              </a:rPr>
              <a:t>So Why Grow Organic?</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77214" y="1473984"/>
            <a:ext cx="3810000" cy="4114800"/>
          </a:xfrm>
        </p:spPr>
        <p:txBody>
          <a:bodyPr/>
          <a:lstStyle/>
          <a:p>
            <a:r>
              <a:rPr lang="en-US" sz="2200" dirty="0" smtClean="0">
                <a:latin typeface="Times New Roman" panose="02020603050405020304" pitchFamily="18" charset="0"/>
                <a:cs typeface="Times New Roman" panose="02020603050405020304" pitchFamily="18" charset="0"/>
              </a:rPr>
              <a:t>Long-term land health</a:t>
            </a:r>
          </a:p>
          <a:p>
            <a:r>
              <a:rPr lang="en-US" sz="2200" dirty="0" smtClean="0">
                <a:latin typeface="Times New Roman" panose="02020603050405020304" pitchFamily="18" charset="0"/>
                <a:cs typeface="Times New Roman" panose="02020603050405020304" pitchFamily="18" charset="0"/>
              </a:rPr>
              <a:t>Higher selling price and growing demand</a:t>
            </a:r>
          </a:p>
          <a:p>
            <a:r>
              <a:rPr lang="en-US" sz="2200" dirty="0" smtClean="0">
                <a:latin typeface="Times New Roman" panose="02020603050405020304" pitchFamily="18" charset="0"/>
                <a:cs typeface="Times New Roman" panose="02020603050405020304" pitchFamily="18" charset="0"/>
              </a:rPr>
              <a:t>Investment in biodiversity of crops and surrounding environment, including community</a:t>
            </a:r>
          </a:p>
          <a:p>
            <a:r>
              <a:rPr lang="en-US" sz="2200" dirty="0" smtClean="0">
                <a:latin typeface="Times New Roman" panose="02020603050405020304" pitchFamily="18" charset="0"/>
                <a:cs typeface="Times New Roman" panose="02020603050405020304" pitchFamily="18" charset="0"/>
              </a:rPr>
              <a:t>Philosophy of sustainability</a:t>
            </a:r>
          </a:p>
          <a:p>
            <a:r>
              <a:rPr lang="en-US" sz="2200" dirty="0" smtClean="0">
                <a:latin typeface="Times New Roman" panose="02020603050405020304" pitchFamily="18" charset="0"/>
                <a:cs typeface="Times New Roman" panose="02020603050405020304" pitchFamily="18" charset="0"/>
              </a:rPr>
              <a:t>Preservation of heirloom seeds preserves both biodiversity and indigenous cultures</a:t>
            </a:r>
          </a:p>
          <a:p>
            <a:endParaRPr lang="en-US" dirty="0" smtClean="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2057400"/>
            <a:ext cx="3810000" cy="2786062"/>
          </a:xfrm>
        </p:spPr>
      </p:pic>
      <p:sp>
        <p:nvSpPr>
          <p:cNvPr id="6" name="TextBox 5"/>
          <p:cNvSpPr txBox="1"/>
          <p:nvPr/>
        </p:nvSpPr>
        <p:spPr>
          <a:xfrm>
            <a:off x="5152444" y="4905930"/>
            <a:ext cx="2608471"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Home garden, Atlanta GA</a:t>
            </a:r>
            <a:endParaRPr lang="en-US"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1912554"/>
      </p:ext>
    </p:extLst>
  </p:cSld>
  <p:clrMapOvr>
    <a:masterClrMapping/>
  </p:clrMapOvr>
  <mc:AlternateContent xmlns:mc="http://schemas.openxmlformats.org/markup-compatibility/2006">
    <mc:Choice xmlns:p14="http://schemas.microsoft.com/office/powerpoint/2010/main" Requires="p14">
      <p:transition spd="slow" p14:dur="2000" advTm="31821"/>
    </mc:Choice>
    <mc:Fallback>
      <p:transition spd="slow" advTm="3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371600"/>
          </a:xfrm>
        </p:spPr>
        <p:txBody>
          <a:bodyPr/>
          <a:lstStyle/>
          <a:p>
            <a:r>
              <a:rPr lang="en-US" dirty="0" smtClean="0">
                <a:latin typeface="Times New Roman" panose="02020603050405020304" pitchFamily="18" charset="0"/>
                <a:cs typeface="Times New Roman" panose="02020603050405020304" pitchFamily="18" charset="0"/>
              </a:rPr>
              <a:t>Pesticides: Why Not?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447800"/>
            <a:ext cx="7772400" cy="4648200"/>
          </a:xfrm>
        </p:spPr>
        <p:txBody>
          <a:bodyPr/>
          <a:lstStyle/>
          <a:p>
            <a:r>
              <a:rPr lang="en-US" sz="2000" dirty="0" smtClean="0">
                <a:latin typeface="Times New Roman" panose="02020603050405020304" pitchFamily="18" charset="0"/>
                <a:cs typeface="Times New Roman" panose="02020603050405020304" pitchFamily="18" charset="0"/>
              </a:rPr>
              <a:t>Produce grown without conventional pesticides is touted as tasting better and as healthier for the consumer.</a:t>
            </a:r>
          </a:p>
          <a:p>
            <a:r>
              <a:rPr lang="en-US" sz="2000" dirty="0" smtClean="0">
                <a:latin typeface="Times New Roman" panose="02020603050405020304" pitchFamily="18" charset="0"/>
                <a:cs typeface="Times New Roman" panose="02020603050405020304" pitchFamily="18" charset="0"/>
              </a:rPr>
              <a:t>Over 98% of sprayable insecticides and 95% of herbicides reach a destination other than their target species</a:t>
            </a:r>
          </a:p>
          <a:p>
            <a:r>
              <a:rPr lang="en-US" sz="2000" dirty="0" smtClean="0">
                <a:latin typeface="Times New Roman" panose="02020603050405020304" pitchFamily="18" charset="0"/>
                <a:cs typeface="Times New Roman" panose="02020603050405020304" pitchFamily="18" charset="0"/>
              </a:rPr>
              <a:t>Runoff carries pesticides to aquatic areas, groundwater sources, grazing areas and human habitation. Agricultural pesticides were found in 90% of wells sampled in 2007 U.S. Geological Survey.</a:t>
            </a:r>
          </a:p>
          <a:p>
            <a:r>
              <a:rPr lang="en-US" sz="2000" dirty="0" smtClean="0">
                <a:latin typeface="Times New Roman" panose="02020603050405020304" pitchFamily="18" charset="0"/>
                <a:cs typeface="Times New Roman" panose="02020603050405020304" pitchFamily="18" charset="0"/>
              </a:rPr>
              <a:t>Active ingredients in conventional pesticides, insecticides, herbicides and fungicides are known to cause adverse reactions in insect, bird, reptile, amphibian and small mammal populations, including beneficial species.</a:t>
            </a:r>
          </a:p>
          <a:p>
            <a:r>
              <a:rPr lang="en-US" sz="2000" dirty="0" smtClean="0">
                <a:latin typeface="Times New Roman" panose="02020603050405020304" pitchFamily="18" charset="0"/>
                <a:cs typeface="Times New Roman" panose="02020603050405020304" pitchFamily="18" charset="0"/>
              </a:rPr>
              <a:t>Repeated application increases pest resistance, which can lead to pest rebound and secondary pest outbreaks.</a:t>
            </a:r>
          </a:p>
          <a:p>
            <a:r>
              <a:rPr lang="en-US" sz="2000" dirty="0" smtClean="0">
                <a:latin typeface="Times New Roman" panose="02020603050405020304" pitchFamily="18" charset="0"/>
                <a:cs typeface="Times New Roman" panose="02020603050405020304" pitchFamily="18" charset="0"/>
              </a:rPr>
              <a:t>Nitrogen fixation problems in higher plants, poor root development.</a:t>
            </a:r>
          </a:p>
          <a:p>
            <a:endParaRPr lang="en-US" sz="2000" dirty="0" smtClean="0">
              <a:solidFill>
                <a:srgbClr val="252525"/>
              </a:solidFill>
              <a:latin typeface="Arial" panose="020B0604020202020204" pitchFamily="34" charset="0"/>
            </a:endParaRPr>
          </a:p>
          <a:p>
            <a:r>
              <a:rPr lang="en-US" sz="2000" dirty="0" smtClean="0">
                <a:solidFill>
                  <a:srgbClr val="252525"/>
                </a:solidFill>
                <a:latin typeface="Arial" panose="020B0604020202020204" pitchFamily="34" charset="0"/>
              </a:rPr>
              <a:t> </a:t>
            </a:r>
            <a:endParaRPr lang="en-US" sz="20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109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1" y="381000"/>
            <a:ext cx="7772400" cy="1143000"/>
          </a:xfrm>
        </p:spPr>
        <p:txBody>
          <a:bodyPr/>
          <a:lstStyle/>
          <a:p>
            <a:r>
              <a:rPr lang="en-US" dirty="0" smtClean="0">
                <a:latin typeface="Times New Roman" panose="02020603050405020304" pitchFamily="18" charset="0"/>
                <a:cs typeface="Times New Roman" panose="02020603050405020304" pitchFamily="18" charset="0"/>
              </a:rPr>
              <a:t>Who Grows Organic?</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85799" y="1524000"/>
            <a:ext cx="3810000" cy="4419600"/>
          </a:xfrm>
        </p:spPr>
        <p:txBody>
          <a:bodyPr/>
          <a:lstStyle/>
          <a:p>
            <a:r>
              <a:rPr lang="en-US" sz="1800" dirty="0" smtClean="0">
                <a:latin typeface="Times New Roman" panose="02020603050405020304" pitchFamily="18" charset="0"/>
                <a:cs typeface="Times New Roman" panose="02020603050405020304" pitchFamily="18" charset="0"/>
              </a:rPr>
              <a:t>Prior to 1940, all farms were organic by default</a:t>
            </a:r>
          </a:p>
          <a:p>
            <a:r>
              <a:rPr lang="en-US" sz="1800" dirty="0" smtClean="0">
                <a:latin typeface="Times New Roman" panose="02020603050405020304" pitchFamily="18" charset="0"/>
                <a:cs typeface="Times New Roman" panose="02020603050405020304" pitchFamily="18" charset="0"/>
              </a:rPr>
              <a:t>According to 2012 U.S. census, 16,525 farms classified as organic. Organic farms sold $5.5 billion in organic products in 2014, an increase of 72% since 2008</a:t>
            </a:r>
          </a:p>
          <a:p>
            <a:r>
              <a:rPr lang="en-US" sz="1800" dirty="0" smtClean="0">
                <a:latin typeface="Times New Roman" panose="02020603050405020304" pitchFamily="18" charset="0"/>
                <a:cs typeface="Times New Roman" panose="02020603050405020304" pitchFamily="18" charset="0"/>
              </a:rPr>
              <a:t>Worldwide, organic agricultural land has grown from 27,180,000 acres in 1999 to 107,982,000 in 2014 (Willer, Lernoud 2016)</a:t>
            </a:r>
          </a:p>
          <a:p>
            <a:r>
              <a:rPr lang="en-US" sz="1800" dirty="0" smtClean="0">
                <a:latin typeface="Times New Roman" panose="02020603050405020304" pitchFamily="18" charset="0"/>
                <a:cs typeface="Times New Roman" panose="02020603050405020304" pitchFamily="18" charset="0"/>
              </a:rPr>
              <a:t>Organic farms in U.S. vary from a few acres to thousands, but most are smaller than 100 acres, according to USDA data.</a:t>
            </a: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72001" y="1772920"/>
            <a:ext cx="3810000" cy="2857500"/>
          </a:xfrm>
        </p:spPr>
      </p:pic>
      <p:sp>
        <p:nvSpPr>
          <p:cNvPr id="6" name="TextBox 5"/>
          <p:cNvSpPr txBox="1"/>
          <p:nvPr/>
        </p:nvSpPr>
        <p:spPr>
          <a:xfrm>
            <a:off x="4572001" y="4715470"/>
            <a:ext cx="3886200" cy="923330"/>
          </a:xfrm>
          <a:prstGeom prst="rect">
            <a:avLst/>
          </a:prstGeom>
          <a:noFill/>
        </p:spPr>
        <p:txBody>
          <a:bodyPr wrap="square" rtlCol="0">
            <a:spAutoFit/>
          </a:bodyPr>
          <a:lstStyle/>
          <a:p>
            <a:r>
              <a:rPr lang="en-US" dirty="0"/>
              <a:t> </a:t>
            </a:r>
            <a:r>
              <a:rPr lang="en-US" dirty="0" smtClean="0">
                <a:latin typeface="Times New Roman" panose="02020603050405020304" pitchFamily="18" charset="0"/>
                <a:cs typeface="Times New Roman" panose="02020603050405020304" pitchFamily="18" charset="0"/>
              </a:rPr>
              <a:t>Vilicus Farm, Montana, 4700 acres</a:t>
            </a:r>
          </a:p>
          <a:p>
            <a:r>
              <a:rPr lang="en-US" dirty="0" smtClean="0">
                <a:latin typeface="Times New Roman" panose="02020603050405020304" pitchFamily="18" charset="0"/>
                <a:cs typeface="Times New Roman" panose="02020603050405020304" pitchFamily="18" charset="0"/>
              </a:rPr>
              <a:t>      Heirloom and specialty grains,</a:t>
            </a:r>
          </a:p>
          <a:p>
            <a:r>
              <a:rPr lang="en-US" dirty="0" smtClean="0">
                <a:latin typeface="Times New Roman" panose="02020603050405020304" pitchFamily="18" charset="0"/>
                <a:cs typeface="Times New Roman" panose="02020603050405020304" pitchFamily="18" charset="0"/>
              </a:rPr>
              <a:t>                oilseeds, pulses</a:t>
            </a:r>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458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7C9168D-6B24-4B7A-A0E8-E1D28A8F06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Botany design slides</Template>
  <TotalTime>3490</TotalTime>
  <Words>789</Words>
  <Application>Microsoft Office PowerPoint</Application>
  <PresentationFormat>On-screen Show (4:3)</PresentationFormat>
  <Paragraphs>169</Paragraphs>
  <Slides>20</Slides>
  <Notes>1</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Verdana</vt:lpstr>
      <vt:lpstr>Office Theme</vt:lpstr>
      <vt:lpstr>Moving Toward Organic</vt:lpstr>
      <vt:lpstr>What Exactly is Organic?</vt:lpstr>
      <vt:lpstr>PowerPoint Presentation</vt:lpstr>
      <vt:lpstr>What Does Not Count as Organic?</vt:lpstr>
      <vt:lpstr>National Organic Program and Certification</vt:lpstr>
      <vt:lpstr>Organic Certification Requirements</vt:lpstr>
      <vt:lpstr>So Why Grow Organic?</vt:lpstr>
      <vt:lpstr>Pesticides: Why Not?</vt:lpstr>
      <vt:lpstr>Who Grows Organic?</vt:lpstr>
      <vt:lpstr>PowerPoint Presentation</vt:lpstr>
      <vt:lpstr>PowerPoint Presentation</vt:lpstr>
      <vt:lpstr>PowerPoint Presentation</vt:lpstr>
      <vt:lpstr>PowerPoint Presentation</vt:lpstr>
      <vt:lpstr>Organic Farming Methods vs. Conventional Methods</vt:lpstr>
      <vt:lpstr>Natural Pest Management</vt:lpstr>
      <vt:lpstr>PowerPoint Presentation</vt:lpstr>
      <vt:lpstr>So You Want to Go Organic</vt:lpstr>
      <vt:lpstr> Getting There: Your Resources</vt:lpstr>
      <vt:lpstr>Organic Education Resources</vt:lpstr>
      <vt:lpstr>Questions? Comments?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Towards Organic</dc:title>
  <dc:creator>User</dc:creator>
  <cp:keywords/>
  <cp:lastModifiedBy>User</cp:lastModifiedBy>
  <cp:revision>50</cp:revision>
  <cp:lastPrinted>1601-01-01T00:00:00Z</cp:lastPrinted>
  <dcterms:created xsi:type="dcterms:W3CDTF">2016-07-15T03:25:07Z</dcterms:created>
  <dcterms:modified xsi:type="dcterms:W3CDTF">2017-08-07T03:16:16Z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TC010900221033</vt:lpwstr>
  </property>
</Properties>
</file>